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3824">
          <p15:clr>
            <a:srgbClr val="A4A3A4"/>
          </p15:clr>
        </p15:guide>
        <p15:guide id="3" orient="horz" pos="1036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rkowski, Evan A" initials="PEA" lastIdx="1" clrIdx="0">
    <p:extLst>
      <p:ext uri="{19B8F6BF-5375-455C-9EA6-DF929625EA0E}">
        <p15:presenceInfo xmlns:p15="http://schemas.microsoft.com/office/powerpoint/2012/main" userId="S::evan.a.perkowski@ttu.edu::60f99932-1f8b-47fd-ae71-548bdb6d48d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F8F"/>
    <a:srgbClr val="D34467"/>
    <a:srgbClr val="1887AB"/>
    <a:srgbClr val="D1F7AB"/>
    <a:srgbClr val="FF5D5D"/>
    <a:srgbClr val="FFC099"/>
    <a:srgbClr val="66CCFF"/>
    <a:srgbClr val="8B0000"/>
    <a:srgbClr val="700000"/>
    <a:srgbClr val="96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7843"/>
    <p:restoredTop sz="94830"/>
  </p:normalViewPr>
  <p:slideViewPr>
    <p:cSldViewPr snapToGrid="0" snapToObjects="1" showGuides="1">
      <p:cViewPr varScale="1">
        <p:scale>
          <a:sx n="19" d="100"/>
          <a:sy n="19" d="100"/>
        </p:scale>
        <p:origin x="811" y="115"/>
      </p:cViewPr>
      <p:guideLst>
        <p:guide pos="13824"/>
        <p:guide orient="horz" pos="10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9E7F34-D49B-2A40-A3A1-40B259793C23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9EBD00-0530-5A45-94F9-A3EE9A3E1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98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EBD00-0530-5A45-94F9-A3EE9A3E18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62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38F47-DE29-3B4A-A42A-FDD98D4FCAB9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FD1D-6A09-2F42-B062-96EE49E1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266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38F47-DE29-3B4A-A42A-FDD98D4FCAB9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FD1D-6A09-2F42-B062-96EE49E1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25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38F47-DE29-3B4A-A42A-FDD98D4FCAB9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FD1D-6A09-2F42-B062-96EE49E1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873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38F47-DE29-3B4A-A42A-FDD98D4FCAB9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FD1D-6A09-2F42-B062-96EE49E1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82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38F47-DE29-3B4A-A42A-FDD98D4FCAB9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FD1D-6A09-2F42-B062-96EE49E1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17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38F47-DE29-3B4A-A42A-FDD98D4FCAB9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FD1D-6A09-2F42-B062-96EE49E1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989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38F47-DE29-3B4A-A42A-FDD98D4FCAB9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FD1D-6A09-2F42-B062-96EE49E1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785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38F47-DE29-3B4A-A42A-FDD98D4FCAB9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FD1D-6A09-2F42-B062-96EE49E1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22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38F47-DE29-3B4A-A42A-FDD98D4FCAB9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FD1D-6A09-2F42-B062-96EE49E1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044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38F47-DE29-3B4A-A42A-FDD98D4FCAB9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FD1D-6A09-2F42-B062-96EE49E1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827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38F47-DE29-3B4A-A42A-FDD98D4FCAB9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FD1D-6A09-2F42-B062-96EE49E1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16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38F47-DE29-3B4A-A42A-FDD98D4FCAB9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3FD1D-6A09-2F42-B062-96EE49E1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51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tiff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9.tiff"/><Relationship Id="rId5" Type="http://schemas.openxmlformats.org/officeDocument/2006/relationships/image" Target="../media/image3.jpg"/><Relationship Id="rId10" Type="http://schemas.openxmlformats.org/officeDocument/2006/relationships/image" Target="../media/image8.tiff"/><Relationship Id="rId4" Type="http://schemas.openxmlformats.org/officeDocument/2006/relationships/image" Target="../media/image2.svg"/><Relationship Id="rId9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4914A6-168A-E649-B7F3-F3E6D4885C18}"/>
              </a:ext>
            </a:extLst>
          </p:cNvPr>
          <p:cNvSpPr txBox="1"/>
          <p:nvPr/>
        </p:nvSpPr>
        <p:spPr>
          <a:xfrm>
            <a:off x="386369" y="664610"/>
            <a:ext cx="134676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i="0" u="none" strike="noStrike" dirty="0">
                <a:solidFill>
                  <a:srgbClr val="000000"/>
                </a:solidFill>
                <a:effectLst/>
              </a:rPr>
              <a:t>Temperature response of photosystem II quantum efficiency in C</a:t>
            </a:r>
            <a:r>
              <a:rPr lang="en-US" sz="5400" b="1" i="0" u="none" strike="noStrike" baseline="-25000" dirty="0">
                <a:solidFill>
                  <a:srgbClr val="000000"/>
                </a:solidFill>
                <a:effectLst/>
              </a:rPr>
              <a:t>3</a:t>
            </a:r>
            <a:r>
              <a:rPr lang="en-US" sz="5400" b="1" i="0" u="none" strike="noStrike" dirty="0">
                <a:solidFill>
                  <a:srgbClr val="000000"/>
                </a:solidFill>
                <a:effectLst/>
              </a:rPr>
              <a:t> versus C</a:t>
            </a:r>
            <a:r>
              <a:rPr lang="en-US" sz="5400" b="1" i="0" u="none" strike="noStrike" baseline="-25000" dirty="0">
                <a:solidFill>
                  <a:srgbClr val="000000"/>
                </a:solidFill>
                <a:effectLst/>
              </a:rPr>
              <a:t>4</a:t>
            </a:r>
            <a:r>
              <a:rPr lang="en-US" sz="5400" b="1" i="0" u="none" strike="noStrike" dirty="0">
                <a:solidFill>
                  <a:srgbClr val="000000"/>
                </a:solidFill>
                <a:effectLst/>
              </a:rPr>
              <a:t> grasses</a:t>
            </a:r>
            <a:endParaRPr lang="en-US" sz="5400" b="1" dirty="0"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693E8E-2B53-D94B-9FA1-E65C8B9FE4D3}"/>
              </a:ext>
            </a:extLst>
          </p:cNvPr>
          <p:cNvSpPr/>
          <p:nvPr/>
        </p:nvSpPr>
        <p:spPr>
          <a:xfrm>
            <a:off x="14142692" y="-234890"/>
            <a:ext cx="15560966" cy="33345684"/>
          </a:xfrm>
          <a:prstGeom prst="rect">
            <a:avLst/>
          </a:prstGeom>
          <a:solidFill>
            <a:srgbClr val="FF8F8F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80F015-477C-F047-BAD1-D23279AEB6B9}"/>
              </a:ext>
            </a:extLst>
          </p:cNvPr>
          <p:cNvSpPr txBox="1"/>
          <p:nvPr/>
        </p:nvSpPr>
        <p:spPr>
          <a:xfrm>
            <a:off x="6138571" y="2703794"/>
            <a:ext cx="7610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/>
              <a:t>Garrison Garza</a:t>
            </a:r>
            <a:r>
              <a:rPr lang="en-US" sz="4000" baseline="30000" dirty="0"/>
              <a:t>1</a:t>
            </a:r>
            <a:r>
              <a:rPr lang="en-US" sz="4000" dirty="0"/>
              <a:t>, Nicholas G. Smith</a:t>
            </a:r>
            <a:r>
              <a:rPr lang="en-US" sz="4000" baseline="30000" dirty="0"/>
              <a:t>1</a:t>
            </a:r>
            <a:endParaRPr lang="en-US" sz="4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8DD974-4D7C-8442-A591-5EFFC94FDD59}"/>
              </a:ext>
            </a:extLst>
          </p:cNvPr>
          <p:cNvSpPr txBox="1"/>
          <p:nvPr/>
        </p:nvSpPr>
        <p:spPr>
          <a:xfrm>
            <a:off x="1945389" y="3468368"/>
            <a:ext cx="12251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aseline="30000" dirty="0"/>
              <a:t>1</a:t>
            </a:r>
            <a:r>
              <a:rPr lang="en-US" sz="3200" dirty="0"/>
              <a:t>Department of Biological Sciences, Texas Tech University, Lubbock TX  </a:t>
            </a:r>
            <a:endParaRPr lang="en-US" sz="3200" baseline="300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62A6A4A-C479-BF47-80B5-936C773B73F8}"/>
              </a:ext>
            </a:extLst>
          </p:cNvPr>
          <p:cNvCxnSpPr>
            <a:cxnSpLocks/>
          </p:cNvCxnSpPr>
          <p:nvPr/>
        </p:nvCxnSpPr>
        <p:spPr>
          <a:xfrm>
            <a:off x="14173038" y="-61986"/>
            <a:ext cx="3576" cy="32999876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E8EDD2C-9824-CB4F-8D93-D106CDEB638B}"/>
              </a:ext>
            </a:extLst>
          </p:cNvPr>
          <p:cNvCxnSpPr>
            <a:cxnSpLocks/>
          </p:cNvCxnSpPr>
          <p:nvPr/>
        </p:nvCxnSpPr>
        <p:spPr>
          <a:xfrm flipH="1">
            <a:off x="29725160" y="-61986"/>
            <a:ext cx="14664" cy="32999876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BABDEA8F-BDA5-1546-8E59-280D09BA3EBF}"/>
              </a:ext>
            </a:extLst>
          </p:cNvPr>
          <p:cNvSpPr/>
          <p:nvPr/>
        </p:nvSpPr>
        <p:spPr>
          <a:xfrm>
            <a:off x="566124" y="4802669"/>
            <a:ext cx="12937310" cy="883603"/>
          </a:xfrm>
          <a:prstGeom prst="rect">
            <a:avLst/>
          </a:prstGeom>
          <a:solidFill>
            <a:srgbClr val="FF8F8F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D40AB7A-54ED-3546-84BC-A331E044A446}"/>
              </a:ext>
            </a:extLst>
          </p:cNvPr>
          <p:cNvSpPr/>
          <p:nvPr/>
        </p:nvSpPr>
        <p:spPr>
          <a:xfrm>
            <a:off x="612581" y="17648249"/>
            <a:ext cx="12937310" cy="883603"/>
          </a:xfrm>
          <a:prstGeom prst="rect">
            <a:avLst/>
          </a:prstGeom>
          <a:solidFill>
            <a:srgbClr val="FF8F8F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  <a:cs typeface="Arial" panose="020B0604020202020204" pitchFamily="34" charset="0"/>
              </a:rPr>
              <a:t>METHODS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9B3FC03-8B35-C447-A1F2-D05C2DCE1460}"/>
              </a:ext>
            </a:extLst>
          </p:cNvPr>
          <p:cNvGrpSpPr/>
          <p:nvPr/>
        </p:nvGrpSpPr>
        <p:grpSpPr>
          <a:xfrm>
            <a:off x="30344865" y="29241608"/>
            <a:ext cx="12937310" cy="2829166"/>
            <a:chOff x="45177995" y="231429"/>
            <a:chExt cx="12937310" cy="2829166"/>
          </a:xfrm>
          <a:noFill/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503173E-FCF6-5F4F-86CB-AB2B52E06DAD}"/>
                </a:ext>
              </a:extLst>
            </p:cNvPr>
            <p:cNvSpPr/>
            <p:nvPr/>
          </p:nvSpPr>
          <p:spPr>
            <a:xfrm>
              <a:off x="45177995" y="231429"/>
              <a:ext cx="12937310" cy="883603"/>
            </a:xfrm>
            <a:prstGeom prst="rect">
              <a:avLst/>
            </a:prstGeom>
            <a:solidFill>
              <a:srgbClr val="FF8F8F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solidFill>
                    <a:schemeClr val="tx1"/>
                  </a:solidFill>
                  <a:cs typeface="Arial" panose="020B0604020202020204" pitchFamily="34" charset="0"/>
                </a:rPr>
                <a:t>CONTACT ME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EEDE6AC-6D7A-1246-97EA-A7FE5D0C953E}"/>
                </a:ext>
              </a:extLst>
            </p:cNvPr>
            <p:cNvSpPr txBox="1"/>
            <p:nvPr/>
          </p:nvSpPr>
          <p:spPr>
            <a:xfrm>
              <a:off x="50051341" y="1490935"/>
              <a:ext cx="4599464" cy="156966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cs typeface="Arial" panose="020B0604020202020204" pitchFamily="34" charset="0"/>
                </a:rPr>
                <a:t>garrgarz@ttu.edu</a:t>
              </a:r>
            </a:p>
            <a:p>
              <a:endParaRPr lang="en-US" sz="4800" dirty="0">
                <a:cs typeface="Arial" panose="020B0604020202020204" pitchFamily="34" charset="0"/>
              </a:endParaRPr>
            </a:p>
          </p:txBody>
        </p:sp>
        <p:pic>
          <p:nvPicPr>
            <p:cNvPr id="58" name="Graphic 57" descr="Envelope">
              <a:extLst>
                <a:ext uri="{FF2B5EF4-FFF2-40B4-BE49-F238E27FC236}">
                  <a16:creationId xmlns:a16="http://schemas.microsoft.com/office/drawing/2014/main" id="{3B1420A2-6B8E-034E-B2E4-D0B0F72B7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993263" y="1493063"/>
              <a:ext cx="1058078" cy="1058078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8871D401-34A6-0348-A26E-1FF7618D1935}"/>
              </a:ext>
            </a:extLst>
          </p:cNvPr>
          <p:cNvSpPr/>
          <p:nvPr/>
        </p:nvSpPr>
        <p:spPr>
          <a:xfrm>
            <a:off x="42553" y="40926"/>
            <a:ext cx="43891200" cy="3288606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A287274-49FE-80F6-4282-83F5DC0B0976}"/>
              </a:ext>
            </a:extLst>
          </p:cNvPr>
          <p:cNvSpPr/>
          <p:nvPr/>
        </p:nvSpPr>
        <p:spPr>
          <a:xfrm>
            <a:off x="30409428" y="4783890"/>
            <a:ext cx="12994656" cy="883603"/>
          </a:xfrm>
          <a:prstGeom prst="rect">
            <a:avLst/>
          </a:prstGeom>
          <a:solidFill>
            <a:srgbClr val="FF8F8F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  <a:cs typeface="Arial" panose="020B0604020202020204" pitchFamily="34" charset="0"/>
              </a:rPr>
              <a:t>HYPOTHESIS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6A5541-02E0-8A7A-C2A7-20D323ECCF6E}"/>
              </a:ext>
            </a:extLst>
          </p:cNvPr>
          <p:cNvSpPr/>
          <p:nvPr/>
        </p:nvSpPr>
        <p:spPr>
          <a:xfrm>
            <a:off x="30409428" y="17648249"/>
            <a:ext cx="12937310" cy="883603"/>
          </a:xfrm>
          <a:prstGeom prst="rect">
            <a:avLst/>
          </a:prstGeom>
          <a:solidFill>
            <a:srgbClr val="FF8F8F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  <a:cs typeface="Arial" panose="020B0604020202020204" pitchFamily="34" charset="0"/>
              </a:rPr>
              <a:t>IMPACTS</a:t>
            </a:r>
          </a:p>
        </p:txBody>
      </p:sp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79699455-BB4F-7C80-48F6-AAD85CC1B2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2798" y="632258"/>
            <a:ext cx="12682307" cy="32204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FE6B04-9876-4E28-D937-DA76C5D8937A}"/>
              </a:ext>
            </a:extLst>
          </p:cNvPr>
          <p:cNvSpPr txBox="1"/>
          <p:nvPr/>
        </p:nvSpPr>
        <p:spPr>
          <a:xfrm>
            <a:off x="14648635" y="307208"/>
            <a:ext cx="145400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The </a:t>
            </a:r>
            <a:r>
              <a:rPr lang="en-US" sz="8000" b="1" i="0" u="none" strike="noStrike" dirty="0">
                <a:solidFill>
                  <a:srgbClr val="000000"/>
                </a:solidFill>
                <a:effectLst/>
              </a:rPr>
              <a:t>𝚽PSII Temperature Response is </a:t>
            </a:r>
            <a:r>
              <a:rPr lang="en-US" sz="8000" b="1" i="1" u="none" strike="noStrike" dirty="0">
                <a:solidFill>
                  <a:srgbClr val="000000"/>
                </a:solidFill>
                <a:effectLst/>
              </a:rPr>
              <a:t>Different</a:t>
            </a:r>
            <a:r>
              <a:rPr lang="en-US" sz="8000" b="1" i="0" u="none" strike="noStrike" dirty="0">
                <a:solidFill>
                  <a:srgbClr val="000000"/>
                </a:solidFill>
                <a:effectLst/>
              </a:rPr>
              <a:t> for C</a:t>
            </a:r>
            <a:r>
              <a:rPr lang="en-US" sz="8000" b="1" i="0" u="none" strike="noStrike" baseline="-25000" dirty="0">
                <a:solidFill>
                  <a:srgbClr val="000000"/>
                </a:solidFill>
                <a:effectLst/>
              </a:rPr>
              <a:t>4</a:t>
            </a:r>
            <a:r>
              <a:rPr lang="en-US" sz="8000" b="1" i="0" u="none" strike="noStrike" dirty="0">
                <a:solidFill>
                  <a:srgbClr val="000000"/>
                </a:solidFill>
                <a:effectLst/>
              </a:rPr>
              <a:t> species than C</a:t>
            </a:r>
            <a:r>
              <a:rPr lang="en-US" sz="8000" b="1" i="0" u="none" strike="noStrike" baseline="-25000" dirty="0">
                <a:solidFill>
                  <a:srgbClr val="000000"/>
                </a:solidFill>
                <a:effectLst/>
              </a:rPr>
              <a:t>3</a:t>
            </a:r>
            <a:endParaRPr lang="en-US" sz="8000" b="1" baseline="-25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5DB360-143F-CD65-213E-0CAE3380F8B6}"/>
              </a:ext>
            </a:extLst>
          </p:cNvPr>
          <p:cNvSpPr txBox="1"/>
          <p:nvPr/>
        </p:nvSpPr>
        <p:spPr>
          <a:xfrm>
            <a:off x="1164498" y="18658453"/>
            <a:ext cx="12599547" cy="4404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/>
              <a:t>40 Plants grown over 12 weeks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/>
              <a:t>4 Species, 2 </a:t>
            </a:r>
            <a:r>
              <a:rPr lang="en-US" sz="4800" b="0" i="0" u="none" strike="noStrike" dirty="0">
                <a:solidFill>
                  <a:srgbClr val="000000"/>
                </a:solidFill>
                <a:effectLst/>
              </a:rPr>
              <a:t>C</a:t>
            </a:r>
            <a:r>
              <a:rPr lang="en-US" sz="4800" b="0" i="0" u="none" strike="noStrike" baseline="-25000" dirty="0">
                <a:solidFill>
                  <a:srgbClr val="000000"/>
                </a:solidFill>
                <a:effectLst/>
              </a:rPr>
              <a:t>3</a:t>
            </a:r>
            <a:r>
              <a:rPr lang="en-US" sz="4800" b="0" i="0" u="none" strike="noStrike" dirty="0">
                <a:solidFill>
                  <a:srgbClr val="000000"/>
                </a:solidFill>
                <a:effectLst/>
              </a:rPr>
              <a:t> and 2 </a:t>
            </a:r>
            <a:r>
              <a:rPr lang="en-US" sz="4800" dirty="0">
                <a:solidFill>
                  <a:srgbClr val="000000"/>
                </a:solidFill>
              </a:rPr>
              <a:t>C</a:t>
            </a:r>
            <a:r>
              <a:rPr lang="en-US" sz="4800" baseline="-25000" dirty="0">
                <a:solidFill>
                  <a:srgbClr val="000000"/>
                </a:solidFill>
              </a:rPr>
              <a:t>4</a:t>
            </a:r>
            <a:r>
              <a:rPr lang="en-US" sz="4800" dirty="0">
                <a:solidFill>
                  <a:srgbClr val="000000"/>
                </a:solidFill>
              </a:rPr>
              <a:t>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b="0" i="0" u="none" strike="noStrike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𝚽PSII measurements taken at								18°C, 24 °C, 30 °C, 36°C, 42°C, and 48°C</a:t>
            </a:r>
            <a:endParaRPr lang="en-US" sz="4800" dirty="0"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B745C4-2550-3089-C255-3A9C06CFAE0F}"/>
              </a:ext>
            </a:extLst>
          </p:cNvPr>
          <p:cNvSpPr txBox="1"/>
          <p:nvPr/>
        </p:nvSpPr>
        <p:spPr>
          <a:xfrm>
            <a:off x="1524000" y="5941107"/>
            <a:ext cx="11114472" cy="11053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/>
              <a:t>Global temperatures are </a:t>
            </a:r>
            <a:r>
              <a:rPr lang="en-US" sz="4800" b="1" dirty="0"/>
              <a:t>rising</a:t>
            </a:r>
            <a:r>
              <a:rPr lang="en-US" sz="4800" dirty="0"/>
              <a:t> from excessive CO</a:t>
            </a:r>
            <a:r>
              <a:rPr lang="en-US" sz="4800" baseline="-25000" dirty="0"/>
              <a:t>2 </a:t>
            </a:r>
            <a:r>
              <a:rPr lang="en-US" sz="4800" dirty="0"/>
              <a:t>emissions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/>
              <a:t>Terrestrial photosynthesis offsets </a:t>
            </a:r>
            <a:r>
              <a:rPr lang="en-US" sz="4800" b="1" dirty="0"/>
              <a:t>30%</a:t>
            </a:r>
            <a:r>
              <a:rPr lang="en-US" sz="4800" dirty="0"/>
              <a:t> of human CO</a:t>
            </a:r>
            <a:r>
              <a:rPr lang="en-US" sz="4800" baseline="-25000" dirty="0"/>
              <a:t>2  </a:t>
            </a:r>
            <a:r>
              <a:rPr lang="en-US" sz="4800" dirty="0"/>
              <a:t>emissions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/>
              <a:t>Chlorophyll fluorescence can measure photosynthetic efficiency </a:t>
            </a:r>
            <a:r>
              <a:rPr lang="en-US" sz="4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(𝚽PSII)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000000"/>
                </a:solidFill>
              </a:rPr>
              <a:t>What are the </a:t>
            </a:r>
            <a:r>
              <a:rPr lang="en-US" sz="4800" b="1" i="0" u="none" strike="noStrike" dirty="0">
                <a:solidFill>
                  <a:srgbClr val="000000"/>
                </a:solidFill>
                <a:effectLst/>
              </a:rPr>
              <a:t>differences</a:t>
            </a:r>
            <a:r>
              <a:rPr lang="en-US" sz="4800" b="0" i="0" u="none" strike="noStrike" dirty="0">
                <a:solidFill>
                  <a:srgbClr val="000000"/>
                </a:solidFill>
                <a:effectLst/>
              </a:rPr>
              <a:t> in temperature responses of 𝚽PSII between </a:t>
            </a:r>
            <a:r>
              <a:rPr lang="en-US" sz="4800" b="1" i="0" u="none" strike="noStrike" dirty="0">
                <a:solidFill>
                  <a:srgbClr val="000000"/>
                </a:solidFill>
                <a:effectLst/>
              </a:rPr>
              <a:t>C</a:t>
            </a:r>
            <a:r>
              <a:rPr lang="en-US" sz="4800" b="1" i="0" u="none" strike="noStrike" baseline="-25000" dirty="0">
                <a:solidFill>
                  <a:srgbClr val="000000"/>
                </a:solidFill>
                <a:effectLst/>
              </a:rPr>
              <a:t>3</a:t>
            </a:r>
            <a:r>
              <a:rPr lang="en-US" sz="4800" b="0" i="0" u="none" strike="noStrike" dirty="0">
                <a:solidFill>
                  <a:srgbClr val="000000"/>
                </a:solidFill>
                <a:effectLst/>
              </a:rPr>
              <a:t> and </a:t>
            </a:r>
            <a:r>
              <a:rPr lang="en-US" sz="4800" b="1" dirty="0">
                <a:solidFill>
                  <a:srgbClr val="000000"/>
                </a:solidFill>
              </a:rPr>
              <a:t>C</a:t>
            </a:r>
            <a:r>
              <a:rPr lang="en-US" sz="4800" b="1" baseline="-25000" dirty="0">
                <a:solidFill>
                  <a:srgbClr val="000000"/>
                </a:solidFill>
              </a:rPr>
              <a:t>4</a:t>
            </a:r>
            <a:r>
              <a:rPr lang="en-US" sz="4800" dirty="0">
                <a:solidFill>
                  <a:srgbClr val="000000"/>
                </a:solidFill>
              </a:rPr>
              <a:t> </a:t>
            </a:r>
            <a:r>
              <a:rPr lang="en-US" sz="4800" b="0" i="0" u="none" strike="noStrike" dirty="0">
                <a:solidFill>
                  <a:srgbClr val="000000"/>
                </a:solidFill>
                <a:effectLst/>
              </a:rPr>
              <a:t>photosynthesis in different species of grasses?</a:t>
            </a:r>
            <a:endParaRPr lang="en-US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0307E-E0A4-4FE3-3230-0F693D010345}"/>
              </a:ext>
            </a:extLst>
          </p:cNvPr>
          <p:cNvSpPr txBox="1"/>
          <p:nvPr/>
        </p:nvSpPr>
        <p:spPr>
          <a:xfrm>
            <a:off x="31036319" y="6153145"/>
            <a:ext cx="11554402" cy="10495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0" lvl="1" indent="-914400">
              <a:lnSpc>
                <a:spcPct val="150000"/>
              </a:lnSpc>
              <a:buFont typeface="+mj-lt"/>
              <a:buAutoNum type="arabicPeriod"/>
            </a:pPr>
            <a:r>
              <a:rPr lang="en-US" sz="4800" dirty="0"/>
              <a:t>Temperature Optimum of C</a:t>
            </a:r>
            <a:r>
              <a:rPr lang="en-US" sz="4800" baseline="-25000" dirty="0"/>
              <a:t>4</a:t>
            </a:r>
            <a:r>
              <a:rPr lang="en-US" sz="4800" dirty="0"/>
              <a:t> &gt; C</a:t>
            </a:r>
            <a:r>
              <a:rPr lang="en-US" sz="4800" baseline="-25000" dirty="0"/>
              <a:t>3</a:t>
            </a:r>
          </a:p>
          <a:p>
            <a:pPr marL="12001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800" dirty="0"/>
              <a:t>Optimal Temperature Range of C</a:t>
            </a:r>
            <a:r>
              <a:rPr lang="en-US" sz="4800" baseline="-25000" dirty="0"/>
              <a:t>4</a:t>
            </a:r>
            <a:r>
              <a:rPr lang="en-US" sz="4800" dirty="0"/>
              <a:t> &gt; C</a:t>
            </a:r>
            <a:r>
              <a:rPr lang="en-US" sz="4800" baseline="-25000" dirty="0"/>
              <a:t>3</a:t>
            </a:r>
          </a:p>
          <a:p>
            <a:pPr marL="12001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800" b="0" i="0" u="none" strike="noStrike" dirty="0">
                <a:solidFill>
                  <a:srgbClr val="000000"/>
                </a:solidFill>
                <a:effectLst/>
              </a:rPr>
              <a:t>𝚽PSII at T-</a:t>
            </a:r>
            <a:r>
              <a:rPr lang="en-US" sz="4800" b="0" i="0" u="none" strike="noStrike" dirty="0" err="1">
                <a:solidFill>
                  <a:srgbClr val="000000"/>
                </a:solidFill>
                <a:effectLst/>
              </a:rPr>
              <a:t>Opt</a:t>
            </a:r>
            <a:r>
              <a:rPr lang="en-US" sz="4800" b="0" i="0" u="none" strike="noStrike" dirty="0">
                <a:solidFill>
                  <a:srgbClr val="000000"/>
                </a:solidFill>
                <a:effectLst/>
              </a:rPr>
              <a:t> of C</a:t>
            </a:r>
            <a:r>
              <a:rPr lang="en-US" sz="4800" b="0" i="0" u="none" strike="noStrike" baseline="-25000" dirty="0">
                <a:solidFill>
                  <a:srgbClr val="000000"/>
                </a:solidFill>
                <a:effectLst/>
              </a:rPr>
              <a:t>4</a:t>
            </a:r>
            <a:r>
              <a:rPr lang="en-US" sz="4800" b="0" i="0" u="none" strike="noStrike" dirty="0">
                <a:solidFill>
                  <a:srgbClr val="000000"/>
                </a:solidFill>
                <a:effectLst/>
              </a:rPr>
              <a:t> &gt; C</a:t>
            </a:r>
            <a:r>
              <a:rPr lang="en-US" sz="4800" b="0" i="0" u="none" strike="noStrike" baseline="-25000" dirty="0">
                <a:solidFill>
                  <a:srgbClr val="000000"/>
                </a:solidFill>
                <a:effectLst/>
              </a:rPr>
              <a:t>3</a:t>
            </a:r>
            <a:endParaRPr lang="en-US" sz="48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/>
              <a:t>Analysis performed in R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/>
              <a:t>Temperature response curves fitted for each plant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/>
              <a:t>Data from individual curves were pulled to fit overall photosynthetic pathway curves</a:t>
            </a:r>
          </a:p>
          <a:p>
            <a:pPr>
              <a:lnSpc>
                <a:spcPct val="150000"/>
              </a:lnSpc>
            </a:pPr>
            <a:endParaRPr lang="en-US" sz="4000" dirty="0"/>
          </a:p>
          <a:p>
            <a:pPr marL="742950" indent="-742950">
              <a:buFont typeface="+mj-lt"/>
              <a:buAutoNum type="arabicPeriod"/>
            </a:pPr>
            <a:endParaRPr lang="en-US" sz="4000" dirty="0"/>
          </a:p>
        </p:txBody>
      </p:sp>
      <p:pic>
        <p:nvPicPr>
          <p:cNvPr id="37" name="Picture 36" descr="Long shot of a field of grass&#10;&#10;Description automatically generated">
            <a:extLst>
              <a:ext uri="{FF2B5EF4-FFF2-40B4-BE49-F238E27FC236}">
                <a16:creationId xmlns:a16="http://schemas.microsoft.com/office/drawing/2014/main" id="{F727C196-78D3-C021-410E-2628306569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8049" y="23318890"/>
            <a:ext cx="3942161" cy="394216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39" name="Picture 38" descr="A field of wheat with trees in the background&#10;&#10;Description automatically generated">
            <a:extLst>
              <a:ext uri="{FF2B5EF4-FFF2-40B4-BE49-F238E27FC236}">
                <a16:creationId xmlns:a16="http://schemas.microsoft.com/office/drawing/2014/main" id="{6E4FFAE7-1CFD-1AD8-D679-97101147B7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9468" y="23318891"/>
            <a:ext cx="3942160" cy="3942160"/>
          </a:xfrm>
          <a:prstGeom prst="rect">
            <a:avLst/>
          </a:prstGeom>
          <a:solidFill>
            <a:schemeClr val="tx1">
              <a:alpha val="0"/>
            </a:schemeClr>
          </a:solidFill>
          <a:ln w="25400">
            <a:solidFill>
              <a:schemeClr val="tx1"/>
            </a:solidFill>
          </a:ln>
        </p:spPr>
      </p:pic>
      <p:pic>
        <p:nvPicPr>
          <p:cNvPr id="42" name="Picture 41" descr="A tall grass in the sun&#10;&#10;Description automatically generated">
            <a:extLst>
              <a:ext uri="{FF2B5EF4-FFF2-40B4-BE49-F238E27FC236}">
                <a16:creationId xmlns:a16="http://schemas.microsoft.com/office/drawing/2014/main" id="{1C458D1A-36B7-D900-AEA1-C4240B9F6E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4170" y="28049654"/>
            <a:ext cx="3950641" cy="39506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44" name="Picture 43" descr="Tall grass in a field&#10;&#10;Description automatically generated">
            <a:extLst>
              <a:ext uri="{FF2B5EF4-FFF2-40B4-BE49-F238E27FC236}">
                <a16:creationId xmlns:a16="http://schemas.microsoft.com/office/drawing/2014/main" id="{14DBFC58-04CD-96BC-A0DA-AA7EA611E08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-130" b="-130"/>
          <a:stretch/>
        </p:blipFill>
        <p:spPr>
          <a:xfrm>
            <a:off x="7181945" y="28049655"/>
            <a:ext cx="3933312" cy="394216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3107FBF-6C9D-8107-8827-09555C2A83C4}"/>
              </a:ext>
            </a:extLst>
          </p:cNvPr>
          <p:cNvSpPr txBox="1"/>
          <p:nvPr/>
        </p:nvSpPr>
        <p:spPr>
          <a:xfrm>
            <a:off x="2926399" y="27286020"/>
            <a:ext cx="34129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u="none" strike="noStrike" dirty="0" err="1">
                <a:effectLst/>
              </a:rPr>
              <a:t>Pascopyrum</a:t>
            </a:r>
            <a:r>
              <a:rPr lang="en-US" sz="2400" b="0" i="0" u="none" strike="noStrike" dirty="0">
                <a:effectLst/>
              </a:rPr>
              <a:t>  </a:t>
            </a:r>
            <a:r>
              <a:rPr lang="en-US" sz="2400" i="1" dirty="0" err="1"/>
              <a:t>s</a:t>
            </a:r>
            <a:r>
              <a:rPr lang="en-US" sz="2400" b="0" i="1" u="none" strike="noStrike" dirty="0" err="1">
                <a:effectLst/>
              </a:rPr>
              <a:t>mithii</a:t>
            </a:r>
            <a:r>
              <a:rPr lang="en-US" sz="2400" b="0" i="1" u="none" strike="noStrike" dirty="0">
                <a:effectLst/>
              </a:rPr>
              <a:t> </a:t>
            </a:r>
            <a:r>
              <a:rPr lang="en-US" sz="2400" b="0" u="none" strike="noStrike" dirty="0">
                <a:effectLst/>
              </a:rPr>
              <a:t>(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C</a:t>
            </a:r>
            <a:r>
              <a:rPr lang="en-US" sz="2400" b="0" i="0" u="none" strike="noStrike" baseline="-25000" dirty="0">
                <a:solidFill>
                  <a:srgbClr val="000000"/>
                </a:solidFill>
                <a:effectLst/>
              </a:rPr>
              <a:t>3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)</a:t>
            </a:r>
            <a:endParaRPr lang="en-US" sz="2400" b="0" i="0" u="none" strike="noStrike" dirty="0">
              <a:solidFill>
                <a:srgbClr val="6AA84F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CAC1AF-8F4D-56C0-F405-5228F40A5A6D}"/>
              </a:ext>
            </a:extLst>
          </p:cNvPr>
          <p:cNvSpPr txBox="1"/>
          <p:nvPr/>
        </p:nvSpPr>
        <p:spPr>
          <a:xfrm>
            <a:off x="7590207" y="27257445"/>
            <a:ext cx="31167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u="none" strike="noStrike" dirty="0">
                <a:effectLst/>
              </a:rPr>
              <a:t>Elymus</a:t>
            </a:r>
            <a:r>
              <a:rPr lang="en-US" sz="2400" dirty="0"/>
              <a:t> </a:t>
            </a:r>
            <a:r>
              <a:rPr lang="en-US" sz="2400" i="1" dirty="0"/>
              <a:t>c</a:t>
            </a:r>
            <a:r>
              <a:rPr lang="en-US" sz="2400" b="0" i="1" u="none" strike="noStrike" dirty="0">
                <a:effectLst/>
              </a:rPr>
              <a:t>anadensis </a:t>
            </a:r>
            <a:r>
              <a:rPr lang="en-US" sz="2400" b="0" u="none" strike="noStrike" dirty="0">
                <a:effectLst/>
              </a:rPr>
              <a:t>(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C</a:t>
            </a:r>
            <a:r>
              <a:rPr lang="en-US" sz="2400" b="0" i="0" u="none" strike="noStrike" baseline="-25000" dirty="0">
                <a:solidFill>
                  <a:srgbClr val="000000"/>
                </a:solidFill>
                <a:effectLst/>
              </a:rPr>
              <a:t>3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)</a:t>
            </a:r>
            <a:endParaRPr lang="en-US" sz="2400" b="0" i="0" u="none" strike="noStrike" dirty="0">
              <a:solidFill>
                <a:srgbClr val="6AA84F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4450BB-B101-9172-133D-7104ACD9B889}"/>
              </a:ext>
            </a:extLst>
          </p:cNvPr>
          <p:cNvSpPr txBox="1"/>
          <p:nvPr/>
        </p:nvSpPr>
        <p:spPr>
          <a:xfrm>
            <a:off x="2354616" y="32034436"/>
            <a:ext cx="454425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u="none" strike="noStrike" dirty="0" err="1">
                <a:effectLst/>
              </a:rPr>
              <a:t>Schizachyrium</a:t>
            </a:r>
            <a:r>
              <a:rPr lang="en-US" sz="2400" b="0" i="0" u="none" strike="noStrike" dirty="0">
                <a:effectLst/>
              </a:rPr>
              <a:t> </a:t>
            </a:r>
            <a:r>
              <a:rPr lang="en-US" sz="2400" i="1" dirty="0" err="1"/>
              <a:t>s</a:t>
            </a:r>
            <a:r>
              <a:rPr lang="en-US" sz="2400" b="0" i="1" u="none" strike="noStrike" dirty="0" err="1">
                <a:effectLst/>
              </a:rPr>
              <a:t>coparium</a:t>
            </a:r>
            <a:r>
              <a:rPr lang="en-US" sz="2400" b="0" i="1" u="none" strike="noStrike" dirty="0">
                <a:effectLst/>
              </a:rPr>
              <a:t> </a:t>
            </a:r>
            <a:r>
              <a:rPr lang="en-US" sz="2400" b="0" u="none" strike="noStrike" dirty="0">
                <a:effectLst/>
              </a:rPr>
              <a:t>(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C</a:t>
            </a:r>
            <a:r>
              <a:rPr lang="en-US" sz="2400" baseline="-25000" dirty="0">
                <a:solidFill>
                  <a:srgbClr val="000000"/>
                </a:solidFill>
              </a:rPr>
              <a:t>4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)</a:t>
            </a:r>
            <a:endParaRPr lang="en-US" sz="2400" b="0" i="0" u="none" strike="noStrike" dirty="0">
              <a:solidFill>
                <a:srgbClr val="6AA84F"/>
              </a:solidFill>
              <a:effectLst/>
            </a:endParaRPr>
          </a:p>
          <a:p>
            <a:pPr algn="ctr"/>
            <a:endParaRPr lang="en-US" sz="2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DC219C6-F489-B150-DFC0-3A6BA72482FD}"/>
              </a:ext>
            </a:extLst>
          </p:cNvPr>
          <p:cNvSpPr txBox="1"/>
          <p:nvPr/>
        </p:nvSpPr>
        <p:spPr>
          <a:xfrm>
            <a:off x="7182888" y="32028665"/>
            <a:ext cx="40560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u="none" strike="noStrike" dirty="0" err="1">
                <a:effectLst/>
              </a:rPr>
              <a:t>Sorghastrum</a:t>
            </a:r>
            <a:r>
              <a:rPr lang="en-US" sz="2400" b="0" i="0" u="none" strike="noStrike" dirty="0">
                <a:effectLst/>
              </a:rPr>
              <a:t> </a:t>
            </a:r>
            <a:r>
              <a:rPr lang="en-US" sz="2400" i="1" dirty="0"/>
              <a:t>n</a:t>
            </a:r>
            <a:r>
              <a:rPr lang="en-US" sz="2400" b="0" i="1" u="none" strike="noStrike" dirty="0">
                <a:effectLst/>
              </a:rPr>
              <a:t>utans </a:t>
            </a:r>
            <a:r>
              <a:rPr lang="en-US" sz="2400" b="0" u="none" strike="noStrike" dirty="0">
                <a:effectLst/>
              </a:rPr>
              <a:t>(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C</a:t>
            </a:r>
            <a:r>
              <a:rPr lang="en-US" sz="2400" baseline="-25000" dirty="0">
                <a:solidFill>
                  <a:srgbClr val="000000"/>
                </a:solidFill>
              </a:rPr>
              <a:t>4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)</a:t>
            </a:r>
            <a:endParaRPr lang="en-US" sz="2400" b="0" i="0" u="none" strike="noStrike" dirty="0">
              <a:solidFill>
                <a:srgbClr val="6AA84F"/>
              </a:solidFill>
              <a:effectLst/>
            </a:endParaRPr>
          </a:p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88B149-125B-48CF-0EA8-62034BA25481}"/>
              </a:ext>
            </a:extLst>
          </p:cNvPr>
          <p:cNvSpPr txBox="1"/>
          <p:nvPr/>
        </p:nvSpPr>
        <p:spPr>
          <a:xfrm>
            <a:off x="21921473" y="15355313"/>
            <a:ext cx="6977675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dirty="0"/>
              <a:t>Hypothesis 1: </a:t>
            </a:r>
            <a:r>
              <a:rPr lang="en-US" sz="4800" b="1" dirty="0"/>
              <a:t>TRUE</a:t>
            </a: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Temperature Optimum of C</a:t>
            </a:r>
            <a:r>
              <a:rPr lang="en-US" sz="4000" baseline="-25000" dirty="0"/>
              <a:t>4</a:t>
            </a:r>
            <a:r>
              <a:rPr lang="en-US" sz="4000" dirty="0"/>
              <a:t> is significantly </a:t>
            </a:r>
            <a:r>
              <a:rPr lang="en-US" sz="4000" b="1" dirty="0"/>
              <a:t>higher </a:t>
            </a:r>
            <a:r>
              <a:rPr lang="en-US" sz="4000" dirty="0"/>
              <a:t>than C</a:t>
            </a:r>
            <a:r>
              <a:rPr lang="en-US" sz="4000" baseline="-25000" dirty="0"/>
              <a:t>3  </a:t>
            </a:r>
            <a:r>
              <a:rPr lang="en-US" sz="4000" dirty="0"/>
              <a:t>(P&lt; 0.001)</a:t>
            </a:r>
          </a:p>
          <a:p>
            <a:pPr lvl="2"/>
            <a:endParaRPr lang="en-US" sz="4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B103D0-1C1A-3CAE-5982-06338FB2E736}"/>
              </a:ext>
            </a:extLst>
          </p:cNvPr>
          <p:cNvSpPr txBox="1"/>
          <p:nvPr/>
        </p:nvSpPr>
        <p:spPr>
          <a:xfrm>
            <a:off x="23218362" y="12568381"/>
            <a:ext cx="1962630" cy="1292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3" name="Picture 42" descr="A graph with a bar graph and a diagram&#10;&#10;Description automatically generated with medium confidence">
            <a:extLst>
              <a:ext uri="{FF2B5EF4-FFF2-40B4-BE49-F238E27FC236}">
                <a16:creationId xmlns:a16="http://schemas.microsoft.com/office/drawing/2014/main" id="{8AB09F2D-0F92-58F8-1619-9000C42687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784294" y="14739061"/>
            <a:ext cx="5393478" cy="539347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2" name="Picture 51" descr="A graph with blue and pink squares&#10;&#10;Description automatically generated">
            <a:extLst>
              <a:ext uri="{FF2B5EF4-FFF2-40B4-BE49-F238E27FC236}">
                <a16:creationId xmlns:a16="http://schemas.microsoft.com/office/drawing/2014/main" id="{B66F67A7-C55A-9F6F-CCF3-0E9BCF5CBA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85571" y="20746584"/>
            <a:ext cx="5393477" cy="539347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1" name="Picture 60" descr="A graph with blue and red squares&#10;&#10;Description automatically generated">
            <a:extLst>
              <a:ext uri="{FF2B5EF4-FFF2-40B4-BE49-F238E27FC236}">
                <a16:creationId xmlns:a16="http://schemas.microsoft.com/office/drawing/2014/main" id="{A5D6B278-413B-87A1-E7E6-9F541E8292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785571" y="26754106"/>
            <a:ext cx="5393478" cy="539347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A8BDF42E-FA8F-49FC-86A4-FFFFA990DAFD}"/>
              </a:ext>
            </a:extLst>
          </p:cNvPr>
          <p:cNvSpPr txBox="1"/>
          <p:nvPr/>
        </p:nvSpPr>
        <p:spPr>
          <a:xfrm>
            <a:off x="21921473" y="27043721"/>
            <a:ext cx="6977675" cy="951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dirty="0"/>
              <a:t>Hypothesis 3: </a:t>
            </a:r>
            <a:r>
              <a:rPr lang="en-US" sz="4800" b="1" dirty="0"/>
              <a:t>FALSE</a:t>
            </a:r>
          </a:p>
          <a:p>
            <a:pPr marL="1143000" lvl="1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/>
              <a:t> </a:t>
            </a:r>
            <a:r>
              <a:rPr lang="en-US" sz="4000" b="0" i="0" u="none" strike="noStrike" dirty="0">
                <a:solidFill>
                  <a:srgbClr val="000000"/>
                </a:solidFill>
                <a:effectLst/>
              </a:rPr>
              <a:t>𝚽PSII at T-</a:t>
            </a:r>
            <a:r>
              <a:rPr lang="en-US" sz="4000" b="0" i="0" u="none" strike="noStrike" dirty="0" err="1">
                <a:solidFill>
                  <a:srgbClr val="000000"/>
                </a:solidFill>
                <a:effectLst/>
              </a:rPr>
              <a:t>Opt</a:t>
            </a:r>
            <a:r>
              <a:rPr lang="en-US" sz="4000" dirty="0"/>
              <a:t> of C</a:t>
            </a:r>
            <a:r>
              <a:rPr lang="en-US" sz="4000" baseline="-25000" dirty="0"/>
              <a:t>4</a:t>
            </a:r>
            <a:r>
              <a:rPr lang="en-US" sz="4000" dirty="0"/>
              <a:t> is significantly </a:t>
            </a:r>
            <a:r>
              <a:rPr lang="en-US" sz="4000" b="1" dirty="0"/>
              <a:t>lower</a:t>
            </a:r>
            <a:r>
              <a:rPr lang="en-US" sz="4000" dirty="0"/>
              <a:t> than C</a:t>
            </a:r>
            <a:r>
              <a:rPr lang="en-US" sz="4000" baseline="-25000" dirty="0"/>
              <a:t>3 </a:t>
            </a:r>
            <a:r>
              <a:rPr lang="en-US" sz="4000" dirty="0"/>
              <a:t>(P&lt; 0.001)</a:t>
            </a:r>
            <a:endParaRPr lang="en-US" sz="4000" baseline="-25000" dirty="0"/>
          </a:p>
          <a:p>
            <a:pPr lvl="1">
              <a:lnSpc>
                <a:spcPct val="150000"/>
              </a:lnSpc>
            </a:pPr>
            <a:endParaRPr lang="en-US" sz="4800" baseline="-250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4000" b="1" dirty="0">
              <a:solidFill>
                <a:srgbClr val="FF0000"/>
              </a:solidFill>
            </a:endParaRPr>
          </a:p>
          <a:p>
            <a:endParaRPr lang="en-US" sz="4000" b="1" dirty="0">
              <a:solidFill>
                <a:srgbClr val="FF0000"/>
              </a:solidFill>
            </a:endParaRPr>
          </a:p>
          <a:p>
            <a:pPr lvl="2"/>
            <a:endParaRPr lang="en-US" sz="4000" dirty="0"/>
          </a:p>
          <a:p>
            <a:pPr lvl="2"/>
            <a:r>
              <a:rPr lang="en-US" sz="4000" dirty="0"/>
              <a:t>	</a:t>
            </a:r>
          </a:p>
          <a:p>
            <a:pPr lvl="2"/>
            <a:endParaRPr lang="en-US" sz="4000" dirty="0"/>
          </a:p>
          <a:p>
            <a:pPr lvl="2"/>
            <a:endParaRPr lang="en-US" sz="4000" dirty="0"/>
          </a:p>
          <a:p>
            <a:pPr lvl="2"/>
            <a:endParaRPr lang="en-US" sz="4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CE2698D-EA75-4ADF-7813-428D2190F665}"/>
              </a:ext>
            </a:extLst>
          </p:cNvPr>
          <p:cNvSpPr txBox="1"/>
          <p:nvPr/>
        </p:nvSpPr>
        <p:spPr>
          <a:xfrm>
            <a:off x="21916997" y="21201379"/>
            <a:ext cx="6977675" cy="4798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dirty="0"/>
              <a:t>Hypothesis 2: </a:t>
            </a:r>
            <a:r>
              <a:rPr lang="en-US" sz="4800" b="1" dirty="0"/>
              <a:t>TRUE</a:t>
            </a: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Breadth of C</a:t>
            </a:r>
            <a:r>
              <a:rPr lang="en-US" sz="4000" baseline="-25000" dirty="0"/>
              <a:t>4</a:t>
            </a:r>
            <a:r>
              <a:rPr lang="en-US" sz="4000" dirty="0"/>
              <a:t> Temperature Response curve is significantly </a:t>
            </a:r>
            <a:r>
              <a:rPr lang="en-US" sz="4000" b="1" dirty="0"/>
              <a:t>higher</a:t>
            </a:r>
            <a:r>
              <a:rPr lang="en-US" sz="4000" dirty="0"/>
              <a:t> than C</a:t>
            </a:r>
            <a:r>
              <a:rPr lang="en-US" sz="4000" baseline="-25000" dirty="0"/>
              <a:t>3 </a:t>
            </a:r>
            <a:r>
              <a:rPr lang="en-US" sz="4000" dirty="0"/>
              <a:t>(P&lt; 0.001)</a:t>
            </a:r>
            <a:endParaRPr lang="en-US" sz="4000" b="1" dirty="0">
              <a:solidFill>
                <a:srgbClr val="00B050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D305560-BA0B-ACD6-8FC6-7A5632FD932B}"/>
              </a:ext>
            </a:extLst>
          </p:cNvPr>
          <p:cNvSpPr txBox="1"/>
          <p:nvPr/>
        </p:nvSpPr>
        <p:spPr>
          <a:xfrm>
            <a:off x="30957153" y="19334394"/>
            <a:ext cx="11248272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dirty="0"/>
              <a:t>By </a:t>
            </a:r>
            <a:r>
              <a:rPr lang="en-US" sz="4800" b="1" dirty="0"/>
              <a:t>better</a:t>
            </a:r>
            <a:r>
              <a:rPr lang="en-US" sz="4800" dirty="0"/>
              <a:t> understanding plant photosynthesis, we can…</a:t>
            </a:r>
          </a:p>
          <a:p>
            <a:pPr marL="1600200" lvl="2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/>
              <a:t>Create </a:t>
            </a:r>
            <a:r>
              <a:rPr lang="en-US" sz="4800" b="1" dirty="0"/>
              <a:t>more accurate</a:t>
            </a:r>
            <a:r>
              <a:rPr lang="en-US" sz="4800" dirty="0"/>
              <a:t> climate models</a:t>
            </a:r>
          </a:p>
          <a:p>
            <a:pPr marL="1600200" lvl="2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b="1" dirty="0"/>
              <a:t>Improve</a:t>
            </a:r>
            <a:r>
              <a:rPr lang="en-US" sz="4800" dirty="0"/>
              <a:t> agricultural efficiency</a:t>
            </a:r>
          </a:p>
          <a:p>
            <a:pPr marL="1600200" lvl="2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b="1" dirty="0"/>
              <a:t>Increase</a:t>
            </a:r>
            <a:r>
              <a:rPr lang="en-US" sz="4800" dirty="0"/>
              <a:t> global carbon flux</a:t>
            </a:r>
          </a:p>
          <a:p>
            <a:pPr marL="1600200" lvl="2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4800" dirty="0"/>
          </a:p>
          <a:p>
            <a:pPr marL="1143000" lvl="1" indent="-685800">
              <a:buFont typeface="Arial" panose="020B0604020202020204" pitchFamily="34" charset="0"/>
              <a:buChar char="•"/>
            </a:pPr>
            <a:endParaRPr lang="en-US" sz="4800" dirty="0"/>
          </a:p>
        </p:txBody>
      </p:sp>
      <p:pic>
        <p:nvPicPr>
          <p:cNvPr id="13" name="Picture 12" descr="A graph of a graph with a line&#10;&#10;Description automatically generated">
            <a:extLst>
              <a:ext uri="{FF2B5EF4-FFF2-40B4-BE49-F238E27FC236}">
                <a16:creationId xmlns:a16="http://schemas.microsoft.com/office/drawing/2014/main" id="{C3C0A3F5-39B4-4569-895A-A88D8BA737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778034" y="3083469"/>
            <a:ext cx="11133540" cy="1113354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C6F997-6503-4F6F-796B-6869A3A0174F}"/>
              </a:ext>
            </a:extLst>
          </p:cNvPr>
          <p:cNvSpPr txBox="1"/>
          <p:nvPr/>
        </p:nvSpPr>
        <p:spPr>
          <a:xfrm>
            <a:off x="21945600" y="9666927"/>
            <a:ext cx="1633771" cy="173380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b="0" i="0" u="none" strike="noStrike" dirty="0">
                <a:solidFill>
                  <a:srgbClr val="000000"/>
                </a:solidFill>
                <a:effectLst/>
              </a:rPr>
              <a:t>C</a:t>
            </a:r>
            <a:r>
              <a:rPr lang="en-US" sz="4000" b="0" i="0" u="none" strike="noStrike" baseline="-25000" dirty="0">
                <a:solidFill>
                  <a:srgbClr val="000000"/>
                </a:solidFill>
                <a:effectLst/>
              </a:rPr>
              <a:t>3</a:t>
            </a:r>
            <a:r>
              <a:rPr lang="en-US" sz="4000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r>
              <a:rPr lang="en-US" sz="4000" dirty="0">
                <a:solidFill>
                  <a:srgbClr val="000000"/>
                </a:solidFill>
              </a:rPr>
              <a:t>C</a:t>
            </a:r>
            <a:r>
              <a:rPr lang="en-US" sz="4000" baseline="-25000" dirty="0">
                <a:solidFill>
                  <a:srgbClr val="000000"/>
                </a:solidFill>
              </a:rPr>
              <a:t>4</a:t>
            </a:r>
            <a:r>
              <a:rPr lang="en-US" sz="4000" dirty="0">
                <a:solidFill>
                  <a:srgbClr val="000000"/>
                </a:solidFill>
              </a:rPr>
              <a:t>:</a:t>
            </a:r>
            <a:endParaRPr lang="en-US" sz="4000" dirty="0"/>
          </a:p>
          <a:p>
            <a:endParaRPr lang="en-US" sz="4000" b="0" i="0" u="none" strike="noStrike" baseline="-25000" dirty="0">
              <a:solidFill>
                <a:srgbClr val="000000"/>
              </a:solidFill>
              <a:effectLst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C9CBCC-5A15-A9B3-1E36-1771DABC1822}"/>
              </a:ext>
            </a:extLst>
          </p:cNvPr>
          <p:cNvSpPr/>
          <p:nvPr/>
        </p:nvSpPr>
        <p:spPr>
          <a:xfrm>
            <a:off x="22762485" y="9902239"/>
            <a:ext cx="660463" cy="335666"/>
          </a:xfrm>
          <a:prstGeom prst="rect">
            <a:avLst/>
          </a:prstGeom>
          <a:solidFill>
            <a:srgbClr val="1887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CFE0DD-E117-5FCC-845F-F61D3A0AE304}"/>
              </a:ext>
            </a:extLst>
          </p:cNvPr>
          <p:cNvSpPr/>
          <p:nvPr/>
        </p:nvSpPr>
        <p:spPr>
          <a:xfrm>
            <a:off x="22762484" y="10584593"/>
            <a:ext cx="660463" cy="335666"/>
          </a:xfrm>
          <a:prstGeom prst="rect">
            <a:avLst/>
          </a:prstGeom>
          <a:solidFill>
            <a:srgbClr val="D3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A1097D-2050-0059-25E9-CD04AAC82E68}"/>
              </a:ext>
            </a:extLst>
          </p:cNvPr>
          <p:cNvSpPr txBox="1"/>
          <p:nvPr/>
        </p:nvSpPr>
        <p:spPr>
          <a:xfrm>
            <a:off x="23976093" y="12758241"/>
            <a:ext cx="1493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(      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DB79F2-FA15-FED3-66C3-BA7946A83107}"/>
              </a:ext>
            </a:extLst>
          </p:cNvPr>
          <p:cNvSpPr txBox="1"/>
          <p:nvPr/>
        </p:nvSpPr>
        <p:spPr>
          <a:xfrm rot="5400000">
            <a:off x="15282056" y="15224241"/>
            <a:ext cx="1493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(     )</a:t>
            </a:r>
          </a:p>
        </p:txBody>
      </p:sp>
    </p:spTree>
    <p:extLst>
      <p:ext uri="{BB962C8B-B14F-4D97-AF65-F5344CB8AC3E}">
        <p14:creationId xmlns:p14="http://schemas.microsoft.com/office/powerpoint/2010/main" val="812974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7346</TotalTime>
  <Words>306</Words>
  <Application>Microsoft Office PowerPoint</Application>
  <PresentationFormat>Custom</PresentationFormat>
  <Paragraphs>48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Perkowski, Evan A</dc:creator>
  <cp:lastModifiedBy>Garza, Garrison</cp:lastModifiedBy>
  <cp:revision>166</cp:revision>
  <dcterms:created xsi:type="dcterms:W3CDTF">2020-07-09T19:20:11Z</dcterms:created>
  <dcterms:modified xsi:type="dcterms:W3CDTF">2024-04-05T14:32:00Z</dcterms:modified>
</cp:coreProperties>
</file>